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@aplicativoespiao2372" TargetMode="External"/><Relationship Id="rId4" Type="http://schemas.openxmlformats.org/officeDocument/2006/relationships/hyperlink" Target="https://gamma.app" TargetMode="External"/><Relationship Id="rId2" Type="http://schemas.openxmlformats.org/officeDocument/2006/relationships/image" Target="../media/image-1-1.png"/><Relationship Id="rId3" Type="http://schemas.openxmlformats.org/officeDocument/2006/relationships/image" Target="../media/image-1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aplicativoespiao2372" TargetMode="External"/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image" Target="../media/image-2-2.png"/><Relationship Id="rId4" Type="http://schemas.openxmlformats.org/officeDocument/2006/relationships/image" Target="../media/image-2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@aplicativoespiao2372" TargetMode="External"/><Relationship Id="rId2" Type="http://schemas.openxmlformats.org/officeDocument/2006/relationships/hyperlink" Target="https://www.youtube.com/@aplicativoespiao2372" TargetMode="External"/><Relationship Id="rId4" Type="http://schemas.openxmlformats.org/officeDocument/2006/relationships/hyperlink" Target="https://gamma.app" TargetMode="External"/><Relationship Id="rId3" Type="http://schemas.openxmlformats.org/officeDocument/2006/relationships/image" Target="../media/image-5-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@aplicativoespiao2372" TargetMode="External"/><Relationship Id="rId2" Type="http://schemas.openxmlformats.org/officeDocument/2006/relationships/hyperlink" Target="https://www.youtube.com/@aplicativoespiao2372" TargetMode="External"/><Relationship Id="rId5" Type="http://schemas.openxmlformats.org/officeDocument/2006/relationships/hyperlink" Target="https://gamma.app" TargetMode="External"/><Relationship Id="rId3" Type="http://schemas.openxmlformats.org/officeDocument/2006/relationships/image" Target="../media/image-6-1.png"/><Relationship Id="rId4" Type="http://schemas.openxmlformats.org/officeDocument/2006/relationships/image" Target="../media/image-6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1840349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spc="-157" kern="0" dirty="0">
                <a:solidFill>
                  <a:srgbClr val="FFA44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Família Espião</a:t>
            </a:r>
            <a:pPr indent="0" marL="0">
              <a:lnSpc>
                <a:spcPts val="6561"/>
              </a:lnSpc>
              <a:buNone/>
            </a:pPr>
            <a:r>
              <a:rPr lang="en-US" sz="5249" b="1" spc="-157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Histórico de navegação web</a:t>
            </a:r>
            <a:endParaRPr lang="en-US" sz="5249" dirty="0"/>
          </a:p>
        </p:txBody>
      </p:sp>
      <p:sp>
        <p:nvSpPr>
          <p:cNvPr id="5" name="Text 3"/>
          <p:cNvSpPr/>
          <p:nvPr/>
        </p:nvSpPr>
        <p:spPr>
          <a:xfrm>
            <a:off x="6319599" y="467320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Histórico de navegação web é uma ferramenta útil para monitorar a segurança da sua família na internet. Saiba mais sobre a</a:t>
            </a:r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pPr indent="0" marL="0">
              <a:lnSpc>
                <a:spcPts val="2799"/>
              </a:lnSpc>
              <a:buNone/>
            </a:pPr>
            <a:r>
              <a:rPr lang="en-US" sz="1750" u="sng" spc="-35" kern="0" dirty="0">
                <a:solidFill>
                  <a:srgbClr val="FFA44F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Família Espião</a:t>
            </a:r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como esta ferramenta pode te ajudar.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6319599" y="5989320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8F427D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6396" y="5984200"/>
            <a:ext cx="181689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880"/>
              </a:lnSpc>
              <a:buNone/>
            </a:pPr>
            <a:r>
              <a:rPr lang="en-US" sz="1152" spc="-35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GJ</a:t>
            </a:r>
            <a:endParaRPr lang="en-US" sz="1152" dirty="0"/>
          </a:p>
        </p:txBody>
      </p:sp>
      <p:sp>
        <p:nvSpPr>
          <p:cNvPr id="8" name="Text 6"/>
          <p:cNvSpPr/>
          <p:nvPr/>
        </p:nvSpPr>
        <p:spPr>
          <a:xfrm>
            <a:off x="6786086" y="5994797"/>
            <a:ext cx="2750225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Guilherme Jansen</a:t>
            </a:r>
            <a:endParaRPr lang="en-US" sz="2187" dirty="0"/>
          </a:p>
        </p:txBody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0" name="Image 1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299258"/>
          </a:xfrm>
          <a:prstGeom prst="rect">
            <a:avLst/>
          </a:prstGeom>
          <a:solidFill>
            <a:srgbClr val="272525"/>
          </a:solidFill>
          <a:ln w="9644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621167" y="427673"/>
            <a:ext cx="4212550" cy="486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827"/>
              </a:lnSpc>
              <a:buNone/>
            </a:pPr>
            <a:r>
              <a:rPr lang="en-US" sz="3062" b="1" spc="-92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que é </a:t>
            </a:r>
            <a:pPr indent="0" marL="0">
              <a:lnSpc>
                <a:spcPts val="3827"/>
              </a:lnSpc>
              <a:buNone/>
            </a:pPr>
            <a:r>
              <a:rPr lang="en-US" sz="3062" b="1" spc="-92" kern="0" dirty="0">
                <a:solidFill>
                  <a:srgbClr val="FFA44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Família Espião</a:t>
            </a:r>
            <a:pPr indent="0" marL="0">
              <a:lnSpc>
                <a:spcPts val="3827"/>
              </a:lnSpc>
              <a:buNone/>
            </a:pPr>
            <a:r>
              <a:rPr lang="en-US" sz="3062" b="1" spc="-92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?</a:t>
            </a:r>
            <a:endParaRPr lang="en-US" sz="3062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1167" y="1224677"/>
            <a:ext cx="3577352" cy="221087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621167" y="362985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1914"/>
              </a:lnSpc>
              <a:buNone/>
            </a:pPr>
            <a:r>
              <a:rPr lang="en-US" sz="1531" b="1" spc="-46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Monitoramento</a:t>
            </a:r>
            <a:endParaRPr lang="en-US" sz="1531" dirty="0"/>
          </a:p>
        </p:txBody>
      </p:sp>
      <p:sp>
        <p:nvSpPr>
          <p:cNvPr id="7" name="Text 4"/>
          <p:cNvSpPr/>
          <p:nvPr/>
        </p:nvSpPr>
        <p:spPr>
          <a:xfrm>
            <a:off x="3621167" y="4028361"/>
            <a:ext cx="3577352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225" u="sng" spc="-24" kern="0" dirty="0">
                <a:solidFill>
                  <a:srgbClr val="FFA44F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Família Espião</a:t>
            </a:r>
            <a:pPr algn="l" indent="0" marL="0">
              <a:lnSpc>
                <a:spcPts val="1960"/>
              </a:lnSpc>
              <a:buNone/>
            </a:pPr>
            <a:r>
              <a:rPr lang="en-US" sz="1225" spc="-24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é uma ferramenta de monitoramento da atividade online de sua família, que te ajuda a manter seus filhos longe de conteúdo inadequado.</a:t>
            </a:r>
            <a:endParaRPr lang="en-US" sz="1225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762" y="1224677"/>
            <a:ext cx="3577471" cy="22109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31762" y="3629978"/>
            <a:ext cx="170152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1914"/>
              </a:lnSpc>
              <a:buNone/>
            </a:pPr>
            <a:r>
              <a:rPr lang="en-US" sz="1531" b="1" spc="-46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Acompanhamento</a:t>
            </a:r>
            <a:endParaRPr lang="en-US" sz="1531" dirty="0"/>
          </a:p>
        </p:txBody>
      </p:sp>
      <p:sp>
        <p:nvSpPr>
          <p:cNvPr id="10" name="Text 6"/>
          <p:cNvSpPr/>
          <p:nvPr/>
        </p:nvSpPr>
        <p:spPr>
          <a:xfrm>
            <a:off x="7431762" y="4028480"/>
            <a:ext cx="3577471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225" spc="-24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Além disso, você pode acompanhar a rotina de navegação deles e direcioná-los para sites educativos e seguros.</a:t>
            </a:r>
            <a:endParaRPr lang="en-US" sz="1225" dirty="0"/>
          </a:p>
        </p:txBody>
      </p:sp>
      <p:sp>
        <p:nvSpPr>
          <p:cNvPr id="11" name="Text 7"/>
          <p:cNvSpPr/>
          <p:nvPr/>
        </p:nvSpPr>
        <p:spPr>
          <a:xfrm>
            <a:off x="3621167" y="5198150"/>
            <a:ext cx="7388066" cy="2487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1960"/>
              </a:lnSpc>
              <a:buNone/>
            </a:pPr>
            <a:endParaRPr lang="en-US" sz="1225" dirty="0"/>
          </a:p>
        </p:txBody>
      </p:sp>
      <p:sp>
        <p:nvSpPr>
          <p:cNvPr id="12" name="Text 8"/>
          <p:cNvSpPr/>
          <p:nvPr/>
        </p:nvSpPr>
        <p:spPr>
          <a:xfrm>
            <a:off x="3621167" y="5680115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827"/>
              </a:lnSpc>
              <a:buNone/>
            </a:pPr>
            <a:r>
              <a:rPr lang="en-US" sz="3062" b="1" spc="-92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Como funciona o Histórico de navegação web?</a:t>
            </a:r>
            <a:endParaRPr lang="en-US" sz="3062" dirty="0"/>
          </a:p>
        </p:txBody>
      </p:sp>
      <p:sp>
        <p:nvSpPr>
          <p:cNvPr id="13" name="Text 9"/>
          <p:cNvSpPr/>
          <p:nvPr/>
        </p:nvSpPr>
        <p:spPr>
          <a:xfrm>
            <a:off x="3621167" y="7040880"/>
            <a:ext cx="186642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296"/>
              </a:lnSpc>
              <a:buNone/>
            </a:pPr>
            <a:r>
              <a:rPr lang="en-US" sz="1837" b="1" spc="-55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Coleta</a:t>
            </a:r>
            <a:endParaRPr lang="en-US" sz="1837" dirty="0"/>
          </a:p>
        </p:txBody>
      </p:sp>
      <p:sp>
        <p:nvSpPr>
          <p:cNvPr id="14" name="Text 10"/>
          <p:cNvSpPr/>
          <p:nvPr/>
        </p:nvSpPr>
        <p:spPr>
          <a:xfrm>
            <a:off x="3621167" y="7488079"/>
            <a:ext cx="220944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960"/>
              </a:lnSpc>
              <a:buNone/>
            </a:pPr>
            <a:r>
              <a:rPr lang="en-US" sz="1225" spc="-24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ferramenta coleta todas as informações de navegação realizadas pelos usuários da sua conta.</a:t>
            </a:r>
            <a:endParaRPr lang="en-US" sz="1225" dirty="0"/>
          </a:p>
        </p:txBody>
      </p:sp>
      <p:sp>
        <p:nvSpPr>
          <p:cNvPr id="15" name="Text 11"/>
          <p:cNvSpPr/>
          <p:nvPr/>
        </p:nvSpPr>
        <p:spPr>
          <a:xfrm>
            <a:off x="6217563" y="7040880"/>
            <a:ext cx="186642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296"/>
              </a:lnSpc>
              <a:buNone/>
            </a:pPr>
            <a:r>
              <a:rPr lang="en-US" sz="1837" b="1" spc="-55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Visualização</a:t>
            </a:r>
            <a:endParaRPr lang="en-US" sz="1837" dirty="0"/>
          </a:p>
        </p:txBody>
      </p:sp>
      <p:sp>
        <p:nvSpPr>
          <p:cNvPr id="16" name="Text 12"/>
          <p:cNvSpPr/>
          <p:nvPr/>
        </p:nvSpPr>
        <p:spPr>
          <a:xfrm>
            <a:off x="6217563" y="7488079"/>
            <a:ext cx="2209443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960"/>
              </a:lnSpc>
              <a:buNone/>
            </a:pPr>
            <a:r>
              <a:rPr lang="en-US" sz="1225" spc="-24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Essas informações são armazenadas em um banco de dados e podem ser acessadas a qualquer momento pelo administrador.</a:t>
            </a:r>
            <a:endParaRPr lang="en-US" sz="1225" dirty="0"/>
          </a:p>
        </p:txBody>
      </p:sp>
      <p:sp>
        <p:nvSpPr>
          <p:cNvPr id="17" name="Text 13"/>
          <p:cNvSpPr/>
          <p:nvPr/>
        </p:nvSpPr>
        <p:spPr>
          <a:xfrm>
            <a:off x="8813959" y="7040880"/>
            <a:ext cx="1866424" cy="2917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296"/>
              </a:lnSpc>
              <a:buNone/>
            </a:pPr>
            <a:r>
              <a:rPr lang="en-US" sz="1837" b="1" spc="-55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Ação</a:t>
            </a:r>
            <a:endParaRPr lang="en-US" sz="1837" dirty="0"/>
          </a:p>
        </p:txBody>
      </p:sp>
      <p:sp>
        <p:nvSpPr>
          <p:cNvPr id="18" name="Text 14"/>
          <p:cNvSpPr/>
          <p:nvPr/>
        </p:nvSpPr>
        <p:spPr>
          <a:xfrm>
            <a:off x="8813959" y="7488079"/>
            <a:ext cx="2209443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960"/>
              </a:lnSpc>
              <a:buNone/>
            </a:pPr>
            <a:r>
              <a:rPr lang="en-US" sz="1225" spc="-24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 o histórico de navegação em mãos, o administrador pode agir caso encontre comportamentos suspeitos ou inadequados."</a:t>
            </a:r>
            <a:endParaRPr lang="en-US" sz="1225" dirty="0"/>
          </a:p>
        </p:txBody>
      </p:sp>
      <p:pic>
        <p:nvPicPr>
          <p:cNvPr id="19" name="Image 2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0188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perigos de não monitorar a navegação da família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634972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870954"/>
            <a:ext cx="2555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Conteúdo impróprio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44031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Ao acessar sites impróprios, suas crianças podem ser expostas a conteúdo inapropriado e até mesmo perigoso.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634972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28709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Vício digital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344031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acesso excessivo e sem supervisão da internet pode levar a vícios digitais e prejudicar o desenvolvimento cognitivo dos jovens.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964668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20065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Ciberbullying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770007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interação com outras pessoas na internet pode resultar em ciberbullying, aumentando a exposição a ameaças e o perigo na rede.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964668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20065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Phishing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770007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Sites maliciosos podem coletar informações pessoais, tais como senhas e informações de cartão de crédito, que podem prejudicar a família.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677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Benefícios de monitorar a navegação da </a:t>
            </a:r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FFA44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Família Espião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2700814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153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Segurança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584746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Monitore a atividade online da sua família para garantir que eles não sejam expostos a conteúdo perigoso na internet.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37" y="2700814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155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Aprendizado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Acompanhe a rotina de navegação deles e direcione-os para sites educativos, auxiliando no aprendizado e desenvolvimento.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700814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155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Relacionamento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ferramenta auxilia o diálogo e fortalece o relacionamento entre pais e filhos, incentivando a transparência e confiança na relação.</a:t>
            </a:r>
            <a:endParaRPr lang="en-US" sz="1750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solidFill>
            <a:srgbClr val="272525"/>
          </a:solidFill>
          <a:ln w="10478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304342" y="464344"/>
            <a:ext cx="8021598" cy="10553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155"/>
              </a:lnSpc>
              <a:buNone/>
            </a:pPr>
            <a:r>
              <a:rPr lang="en-US" sz="3324" b="1" spc="-10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Passo a passo de como monitorar o Histórico de navegação web</a:t>
            </a:r>
            <a:endParaRPr lang="en-US" sz="3324" dirty="0"/>
          </a:p>
        </p:txBody>
      </p:sp>
      <p:sp>
        <p:nvSpPr>
          <p:cNvPr id="5" name="Shape 3"/>
          <p:cNvSpPr/>
          <p:nvPr/>
        </p:nvSpPr>
        <p:spPr>
          <a:xfrm>
            <a:off x="3540800" y="1857375"/>
            <a:ext cx="33695" cy="5910501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6" name="Shape 4"/>
          <p:cNvSpPr/>
          <p:nvPr/>
        </p:nvSpPr>
        <p:spPr>
          <a:xfrm>
            <a:off x="3747552" y="2162354"/>
            <a:ext cx="591026" cy="33695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5"/>
          <p:cNvSpPr/>
          <p:nvPr/>
        </p:nvSpPr>
        <p:spPr>
          <a:xfrm>
            <a:off x="3367623" y="1989296"/>
            <a:ext cx="379928" cy="379928"/>
          </a:xfrm>
          <a:prstGeom prst="roundRect">
            <a:avLst>
              <a:gd name="adj" fmla="val 20002"/>
            </a:avLst>
          </a:prstGeom>
          <a:solidFill>
            <a:srgbClr val="110080"/>
          </a:solidFill>
          <a:ln w="10478">
            <a:solidFill>
              <a:srgbClr val="14009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500378" y="2020848"/>
            <a:ext cx="114419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93"/>
              </a:lnSpc>
              <a:buNone/>
            </a:pPr>
            <a:r>
              <a:rPr lang="en-US" sz="1995" b="1" spc="-6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995" dirty="0"/>
          </a:p>
        </p:txBody>
      </p:sp>
      <p:sp>
        <p:nvSpPr>
          <p:cNvPr id="9" name="Text 7"/>
          <p:cNvSpPr/>
          <p:nvPr/>
        </p:nvSpPr>
        <p:spPr>
          <a:xfrm>
            <a:off x="4486394" y="2026206"/>
            <a:ext cx="2564725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078"/>
              </a:lnSpc>
              <a:buNone/>
            </a:pPr>
            <a:r>
              <a:rPr lang="en-US" sz="1662" b="1" spc="-5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Adquira a </a:t>
            </a:r>
            <a:pPr algn="l" indent="0" marL="0">
              <a:lnSpc>
                <a:spcPts val="2078"/>
              </a:lnSpc>
              <a:buNone/>
            </a:pPr>
            <a:r>
              <a:rPr lang="en-US" sz="1662" b="1" u="sng" spc="-50" kern="0" dirty="0">
                <a:solidFill>
                  <a:srgbClr val="FFA44F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Família Espião</a:t>
            </a:r>
            <a:endParaRPr lang="en-US" sz="1662" dirty="0"/>
          </a:p>
        </p:txBody>
      </p:sp>
      <p:sp>
        <p:nvSpPr>
          <p:cNvPr id="10" name="Text 8"/>
          <p:cNvSpPr/>
          <p:nvPr/>
        </p:nvSpPr>
        <p:spPr>
          <a:xfrm>
            <a:off x="4486394" y="2458879"/>
            <a:ext cx="6839545" cy="270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28"/>
              </a:lnSpc>
              <a:buNone/>
            </a:pPr>
            <a:r>
              <a:rPr lang="en-US" sz="1330" spc="-2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Contrate a ferramenta na plataforma oficial da </a:t>
            </a:r>
            <a:pPr algn="l" indent="0" marL="0">
              <a:lnSpc>
                <a:spcPts val="2128"/>
              </a:lnSpc>
              <a:buNone/>
            </a:pPr>
            <a:r>
              <a:rPr lang="en-US" sz="1330" u="sng" spc="-27" kern="0" dirty="0">
                <a:solidFill>
                  <a:srgbClr val="FFA44F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Família Espião</a:t>
            </a:r>
            <a:pPr algn="l" indent="0" marL="0">
              <a:lnSpc>
                <a:spcPts val="2128"/>
              </a:lnSpc>
              <a:buNone/>
            </a:pPr>
            <a:r>
              <a:rPr lang="en-US" sz="1330" spc="-2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30" dirty="0"/>
          </a:p>
        </p:txBody>
      </p:sp>
      <p:sp>
        <p:nvSpPr>
          <p:cNvPr id="11" name="Shape 9"/>
          <p:cNvSpPr/>
          <p:nvPr/>
        </p:nvSpPr>
        <p:spPr>
          <a:xfrm>
            <a:off x="3747552" y="3682186"/>
            <a:ext cx="591026" cy="33695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2" name="Shape 10"/>
          <p:cNvSpPr/>
          <p:nvPr/>
        </p:nvSpPr>
        <p:spPr>
          <a:xfrm>
            <a:off x="3367623" y="3509129"/>
            <a:ext cx="379928" cy="379928"/>
          </a:xfrm>
          <a:prstGeom prst="roundRect">
            <a:avLst>
              <a:gd name="adj" fmla="val 20002"/>
            </a:avLst>
          </a:prstGeom>
          <a:solidFill>
            <a:srgbClr val="110080"/>
          </a:solidFill>
          <a:ln w="10478">
            <a:solidFill>
              <a:srgbClr val="14009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481328" y="3540681"/>
            <a:ext cx="152519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93"/>
              </a:lnSpc>
              <a:buNone/>
            </a:pPr>
            <a:r>
              <a:rPr lang="en-US" sz="1995" b="1" spc="-6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995" dirty="0"/>
          </a:p>
        </p:txBody>
      </p:sp>
      <p:sp>
        <p:nvSpPr>
          <p:cNvPr id="14" name="Text 12"/>
          <p:cNvSpPr/>
          <p:nvPr/>
        </p:nvSpPr>
        <p:spPr>
          <a:xfrm>
            <a:off x="4486394" y="3546038"/>
            <a:ext cx="1698308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078"/>
              </a:lnSpc>
              <a:buNone/>
            </a:pPr>
            <a:r>
              <a:rPr lang="en-US" sz="1662" b="1" spc="-5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Crie uma conta</a:t>
            </a:r>
            <a:endParaRPr lang="en-US" sz="1662" dirty="0"/>
          </a:p>
        </p:txBody>
      </p:sp>
      <p:sp>
        <p:nvSpPr>
          <p:cNvPr id="15" name="Text 13"/>
          <p:cNvSpPr/>
          <p:nvPr/>
        </p:nvSpPr>
        <p:spPr>
          <a:xfrm>
            <a:off x="4486394" y="3978712"/>
            <a:ext cx="6839545" cy="270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28"/>
              </a:lnSpc>
              <a:buNone/>
            </a:pPr>
            <a:r>
              <a:rPr lang="en-US" sz="1330" spc="-2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Registre-se e adicione os usuários que deseja monitorar.</a:t>
            </a:r>
            <a:endParaRPr lang="en-US" sz="1330" dirty="0"/>
          </a:p>
        </p:txBody>
      </p:sp>
      <p:sp>
        <p:nvSpPr>
          <p:cNvPr id="16" name="Shape 14"/>
          <p:cNvSpPr/>
          <p:nvPr/>
        </p:nvSpPr>
        <p:spPr>
          <a:xfrm>
            <a:off x="3747552" y="5202019"/>
            <a:ext cx="591026" cy="33695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7" name="Shape 15"/>
          <p:cNvSpPr/>
          <p:nvPr/>
        </p:nvSpPr>
        <p:spPr>
          <a:xfrm>
            <a:off x="3367623" y="5028962"/>
            <a:ext cx="379928" cy="379928"/>
          </a:xfrm>
          <a:prstGeom prst="roundRect">
            <a:avLst>
              <a:gd name="adj" fmla="val 20002"/>
            </a:avLst>
          </a:prstGeom>
          <a:solidFill>
            <a:srgbClr val="110080"/>
          </a:solidFill>
          <a:ln w="10478">
            <a:solidFill>
              <a:srgbClr val="1400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477518" y="5060513"/>
            <a:ext cx="160139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93"/>
              </a:lnSpc>
              <a:buNone/>
            </a:pPr>
            <a:r>
              <a:rPr lang="en-US" sz="1995" b="1" spc="-6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995" dirty="0"/>
          </a:p>
        </p:txBody>
      </p:sp>
      <p:sp>
        <p:nvSpPr>
          <p:cNvPr id="19" name="Text 17"/>
          <p:cNvSpPr/>
          <p:nvPr/>
        </p:nvSpPr>
        <p:spPr>
          <a:xfrm>
            <a:off x="4486394" y="5065871"/>
            <a:ext cx="1939766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078"/>
              </a:lnSpc>
              <a:buNone/>
            </a:pPr>
            <a:r>
              <a:rPr lang="en-US" sz="1662" b="1" spc="-5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Instale o software</a:t>
            </a:r>
            <a:endParaRPr lang="en-US" sz="1662" dirty="0"/>
          </a:p>
        </p:txBody>
      </p:sp>
      <p:sp>
        <p:nvSpPr>
          <p:cNvPr id="20" name="Text 18"/>
          <p:cNvSpPr/>
          <p:nvPr/>
        </p:nvSpPr>
        <p:spPr>
          <a:xfrm>
            <a:off x="4486394" y="5498544"/>
            <a:ext cx="6839545" cy="270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28"/>
              </a:lnSpc>
              <a:buNone/>
            </a:pPr>
            <a:r>
              <a:rPr lang="en-US" sz="1330" spc="-2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Instale o software em todos os dispositivos que você deseja monitorar.</a:t>
            </a:r>
            <a:endParaRPr lang="en-US" sz="1330" dirty="0"/>
          </a:p>
        </p:txBody>
      </p:sp>
      <p:sp>
        <p:nvSpPr>
          <p:cNvPr id="21" name="Shape 19"/>
          <p:cNvSpPr/>
          <p:nvPr/>
        </p:nvSpPr>
        <p:spPr>
          <a:xfrm>
            <a:off x="3747552" y="6721852"/>
            <a:ext cx="591026" cy="33695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22" name="Shape 20"/>
          <p:cNvSpPr/>
          <p:nvPr/>
        </p:nvSpPr>
        <p:spPr>
          <a:xfrm>
            <a:off x="3367623" y="6548795"/>
            <a:ext cx="379928" cy="379928"/>
          </a:xfrm>
          <a:prstGeom prst="roundRect">
            <a:avLst>
              <a:gd name="adj" fmla="val 20002"/>
            </a:avLst>
          </a:prstGeom>
          <a:solidFill>
            <a:srgbClr val="110080"/>
          </a:solidFill>
          <a:ln w="10478">
            <a:solidFill>
              <a:srgbClr val="140099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477518" y="6580346"/>
            <a:ext cx="160139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93"/>
              </a:lnSpc>
              <a:buNone/>
            </a:pPr>
            <a:r>
              <a:rPr lang="en-US" sz="1995" b="1" spc="-6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995" dirty="0"/>
          </a:p>
        </p:txBody>
      </p:sp>
      <p:sp>
        <p:nvSpPr>
          <p:cNvPr id="24" name="Text 22"/>
          <p:cNvSpPr/>
          <p:nvPr/>
        </p:nvSpPr>
        <p:spPr>
          <a:xfrm>
            <a:off x="4486394" y="6585704"/>
            <a:ext cx="3396615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078"/>
              </a:lnSpc>
              <a:buNone/>
            </a:pPr>
            <a:r>
              <a:rPr lang="en-US" sz="1662" b="1" spc="-50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4. Acesse o histórico de navegação</a:t>
            </a:r>
            <a:endParaRPr lang="en-US" sz="1662" dirty="0"/>
          </a:p>
        </p:txBody>
      </p:sp>
      <p:sp>
        <p:nvSpPr>
          <p:cNvPr id="25" name="Text 23"/>
          <p:cNvSpPr/>
          <p:nvPr/>
        </p:nvSpPr>
        <p:spPr>
          <a:xfrm>
            <a:off x="4486394" y="7018377"/>
            <a:ext cx="6839545" cy="5400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28"/>
              </a:lnSpc>
              <a:buNone/>
            </a:pPr>
            <a:r>
              <a:rPr lang="en-US" sz="1330" spc="-27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Após fazer login na sua conta, acesse o painel principal e visualize o histórico de navegação dos usuários monitorados.</a:t>
            </a:r>
            <a:endParaRPr lang="en-US" sz="1330" dirty="0"/>
          </a:p>
        </p:txBody>
      </p:sp>
      <p:pic>
        <p:nvPicPr>
          <p:cNvPr id="26" name="Image 0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326600"/>
            <a:ext cx="648997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Depoimentos de Clientes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71249" y="3604141"/>
            <a:ext cx="10221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</a:t>
            </a:r>
            <a:pPr indent="0" marL="0">
              <a:lnSpc>
                <a:spcPts val="2799"/>
              </a:lnSpc>
              <a:buNone/>
            </a:pPr>
            <a:r>
              <a:rPr lang="en-US" sz="1750" u="sng" spc="-35" kern="0" dirty="0">
                <a:solidFill>
                  <a:srgbClr val="FFA44F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Família Espião</a:t>
            </a:r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me ajudou a controlar o acesso dos meus filhos a conteúdo impróprio. A plataforma é fácil de usar e me sinto mais tranquila agora que consigo monitorar suas atividades na internet."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371249" y="4564856"/>
            <a:ext cx="102211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Maria Azevedo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2037993" y="3354229"/>
            <a:ext cx="44410" cy="1815941"/>
          </a:xfrm>
          <a:prstGeom prst="rect">
            <a:avLst/>
          </a:prstGeom>
          <a:solidFill>
            <a:srgbClr val="2B0AFF"/>
          </a:solidFill>
          <a:ln/>
        </p:spPr>
      </p:sp>
      <p:sp>
        <p:nvSpPr>
          <p:cNvPr id="8" name="Text 6"/>
          <p:cNvSpPr/>
          <p:nvPr/>
        </p:nvSpPr>
        <p:spPr>
          <a:xfrm>
            <a:off x="2371249" y="5669994"/>
            <a:ext cx="10221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"Ótimo custo-benefício e excelente suporte ao cliente. Aprendi muito sobre a atividade online dos meus filhos graças à </a:t>
            </a:r>
            <a:pPr indent="0" marL="0">
              <a:lnSpc>
                <a:spcPts val="2799"/>
              </a:lnSpc>
              <a:buNone/>
            </a:pPr>
            <a:r>
              <a:rPr lang="en-US" sz="1750" u="sng" spc="-35" kern="0" dirty="0">
                <a:solidFill>
                  <a:srgbClr val="FFA44F"/>
                </a:solidFill>
                <a:latin typeface="Inter" pitchFamily="34" charset="0"/>
                <a:ea typeface="Inter" pitchFamily="34" charset="-122"/>
                <a:cs typeface="Inter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Família Espião</a:t>
            </a:r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."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371249" y="6630710"/>
            <a:ext cx="102211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Lucas Rodrigues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2037993" y="5420082"/>
            <a:ext cx="44410" cy="1815941"/>
          </a:xfrm>
          <a:prstGeom prst="rect">
            <a:avLst/>
          </a:prstGeom>
          <a:solidFill>
            <a:srgbClr val="2B0AFF"/>
          </a:solidFill>
          <a:ln/>
        </p:spPr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33143"/>
          </a:xfrm>
          <a:prstGeom prst="rect">
            <a:avLst/>
          </a:prstGeom>
        </p:spPr>
      </p:pic>
      <p:pic>
        <p:nvPicPr>
          <p:cNvPr id="12" name="Image 1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331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Conclusão e considerações finais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8331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E5E0D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tecnologia influencia cada vez mais a vida em sociedade, e a segurança digital é um tema de grande relevância, principalmente para aqueles que possuem família. Com monitoramento adequado é possível garantir a segurança e bem-estar dos seus filhos na internet.</a:t>
            </a:r>
            <a:endParaRPr lang="en-US" sz="17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2023-08-22T16:17:06Z</dcterms:created>
  <dcterms:modified xsi:type="dcterms:W3CDTF">2023-08-22T16:17:06Z</dcterms:modified>
</cp:coreProperties>
</file>